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956" r:id="rId2"/>
    <p:sldId id="1664" r:id="rId3"/>
    <p:sldId id="957" r:id="rId4"/>
    <p:sldId id="1577" r:id="rId5"/>
    <p:sldId id="1580" r:id="rId6"/>
    <p:sldId id="1661" r:id="rId7"/>
    <p:sldId id="1663" r:id="rId8"/>
    <p:sldId id="1660" r:id="rId9"/>
    <p:sldId id="1622" r:id="rId10"/>
    <p:sldId id="1656" r:id="rId11"/>
    <p:sldId id="1659" r:id="rId12"/>
    <p:sldId id="1658" r:id="rId13"/>
    <p:sldId id="1633" r:id="rId14"/>
    <p:sldId id="1634" r:id="rId15"/>
    <p:sldId id="1635" r:id="rId16"/>
    <p:sldId id="1636" r:id="rId17"/>
    <p:sldId id="1637" r:id="rId18"/>
    <p:sldId id="1638" r:id="rId19"/>
    <p:sldId id="1641" r:id="rId20"/>
    <p:sldId id="1639" r:id="rId21"/>
    <p:sldId id="91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9"/>
    <p:restoredTop sz="95392"/>
  </p:normalViewPr>
  <p:slideViewPr>
    <p:cSldViewPr snapToGrid="0" snapToObjects="1" showGuides="1">
      <p:cViewPr varScale="1">
        <p:scale>
          <a:sx n="91" d="100"/>
          <a:sy n="91" d="100"/>
        </p:scale>
        <p:origin x="714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C1994-EDAF-C84E-BE1F-B669E9F7060F}" type="datetimeFigureOut">
              <a:rPr kumimoji="1" lang="zh-CN" altLang="en-US" smtClean="0"/>
              <a:t>2021/11/16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E05D4-D943-AD43-895F-9C1DC58E594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DC9D4-A6C0-454F-9314-2CE4563A50B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0340-4687-F147-97C3-2FF975CEA164}" type="datetimeFigureOut">
              <a:rPr kumimoji="1" lang="zh-CN" altLang="en-US" smtClean="0"/>
              <a:t>2021/11/16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F928-75B7-0842-81B4-3E0D8ED42A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0340-4687-F147-97C3-2FF975CEA164}" type="datetimeFigureOut">
              <a:rPr kumimoji="1" lang="zh-CN" altLang="en-US" smtClean="0"/>
              <a:t>2021/11/16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F928-75B7-0842-81B4-3E0D8ED42A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0340-4687-F147-97C3-2FF975CEA164}" type="datetimeFigureOut">
              <a:rPr kumimoji="1" lang="zh-CN" altLang="en-US" smtClean="0"/>
              <a:t>2021/11/16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F928-75B7-0842-81B4-3E0D8ED42A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24680" y="0"/>
            <a:ext cx="12216680" cy="1556792"/>
          </a:xfrm>
          <a:prstGeom prst="rect">
            <a:avLst/>
          </a:prstGeom>
          <a:solidFill>
            <a:srgbClr val="13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/>
          <p:cNvSpPr/>
          <p:nvPr userDrawn="1"/>
        </p:nvSpPr>
        <p:spPr>
          <a:xfrm>
            <a:off x="-24680" y="5949280"/>
            <a:ext cx="12216680" cy="908720"/>
          </a:xfrm>
          <a:prstGeom prst="rect">
            <a:avLst/>
          </a:prstGeom>
          <a:solidFill>
            <a:srgbClr val="13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23206"/>
            <a:ext cx="10515600" cy="75322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9721" y="-219859"/>
            <a:ext cx="3058322" cy="207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2588654" cy="6858000"/>
          </a:xfrm>
          <a:prstGeom prst="rect">
            <a:avLst/>
          </a:prstGeom>
          <a:solidFill>
            <a:srgbClr val="13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84082" y="860287"/>
            <a:ext cx="2003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5" name="文本框 54"/>
          <p:cNvSpPr txBox="1"/>
          <p:nvPr userDrawn="1"/>
        </p:nvSpPr>
        <p:spPr>
          <a:xfrm>
            <a:off x="390851" y="1875950"/>
            <a:ext cx="159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2400" b="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0340-4687-F147-97C3-2FF975CEA164}" type="datetimeFigureOut">
              <a:rPr kumimoji="1" lang="zh-CN" altLang="en-US" smtClean="0"/>
              <a:t>2021/11/16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F928-75B7-0842-81B4-3E0D8ED42A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0340-4687-F147-97C3-2FF975CEA164}" type="datetimeFigureOut">
              <a:rPr kumimoji="1" lang="zh-CN" altLang="en-US" smtClean="0"/>
              <a:t>2021/11/16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F928-75B7-0842-81B4-3E0D8ED42A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0340-4687-F147-97C3-2FF975CEA164}" type="datetimeFigureOut">
              <a:rPr kumimoji="1"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F928-75B7-0842-81B4-3E0D8ED42A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0340-4687-F147-97C3-2FF975CEA164}" type="datetimeFigureOut">
              <a:rPr kumimoji="1" lang="zh-CN" altLang="en-US" smtClean="0"/>
              <a:t>2021/11/16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F928-75B7-0842-81B4-3E0D8ED42A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0340-4687-F147-97C3-2FF975CEA164}" type="datetimeFigureOut">
              <a:rPr kumimoji="1" lang="zh-CN" altLang="en-US" smtClean="0"/>
              <a:t>2021/11/16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F928-75B7-0842-81B4-3E0D8ED42A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0340-4687-F147-97C3-2FF975CEA164}" type="datetimeFigureOut">
              <a:rPr kumimoji="1" lang="zh-CN" altLang="en-US" smtClean="0"/>
              <a:t>2021/11/16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F928-75B7-0842-81B4-3E0D8ED42A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0340-4687-F147-97C3-2FF975CEA164}" type="datetimeFigureOut">
              <a:rPr kumimoji="1"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F928-75B7-0842-81B4-3E0D8ED42A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0340-4687-F147-97C3-2FF975CEA164}" type="datetimeFigureOut">
              <a:rPr kumimoji="1"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F928-75B7-0842-81B4-3E0D8ED42A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0340-4687-F147-97C3-2FF975CEA164}" type="datetimeFigureOut">
              <a:rPr kumimoji="1" lang="zh-CN" altLang="en-US" smtClean="0"/>
              <a:t>2021/11/16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F928-75B7-0842-81B4-3E0D8ED42A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35014" y="3092077"/>
            <a:ext cx="8121972" cy="673845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4400" b="1" dirty="0">
                <a:solidFill>
                  <a:srgbClr val="1335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青岛医保电子凭证激活推广培训</a:t>
            </a:r>
            <a:endParaRPr lang="zh-CN" altLang="en-US" sz="2400" b="1" dirty="0">
              <a:solidFill>
                <a:srgbClr val="13357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14614" y="3997422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1335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2021</a:t>
            </a:r>
            <a:r>
              <a:rPr lang="zh-CN" altLang="en-US" sz="2800" dirty="0">
                <a:solidFill>
                  <a:srgbClr val="1335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</a:t>
            </a:r>
            <a:r>
              <a:rPr lang="en-US" altLang="zh-CN" sz="2800" dirty="0">
                <a:solidFill>
                  <a:srgbClr val="1335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10</a:t>
            </a:r>
            <a:r>
              <a:rPr lang="zh-CN" altLang="en-US" sz="2800" dirty="0">
                <a:solidFill>
                  <a:srgbClr val="1335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月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48640" y="300321"/>
            <a:ext cx="10092181" cy="646331"/>
            <a:chOff x="256032" y="154017"/>
            <a:chExt cx="10092181" cy="646331"/>
          </a:xfrm>
        </p:grpSpPr>
        <p:sp>
          <p:nvSpPr>
            <p:cNvPr id="4" name="文本框 3"/>
            <p:cNvSpPr txBox="1"/>
            <p:nvPr/>
          </p:nvSpPr>
          <p:spPr>
            <a:xfrm>
              <a:off x="1199555" y="154017"/>
              <a:ext cx="91486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如何给老人和小孩等激活领取医保电子凭证</a:t>
              </a:r>
              <a:endParaRPr kumimoji="1" lang="en-US" altLang="zh-CN" sz="3600" dirty="0">
                <a:solidFill>
                  <a:srgbClr val="133570"/>
                </a:solidFill>
                <a:latin typeface="FontName" panose="02010600010101010101" pitchFamily="2" charset="-122"/>
                <a:ea typeface="FontName" panose="02010600010101010101" pitchFamily="2" charset="-122"/>
                <a:cs typeface="Alibaba PuHuiTi" pitchFamily="18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5" name="平行四边形 14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平行四边形 16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pic>
        <p:nvPicPr>
          <p:cNvPr id="26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098" y="1122025"/>
            <a:ext cx="2698902" cy="549040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9" name="右箭头 28"/>
          <p:cNvSpPr/>
          <p:nvPr/>
        </p:nvSpPr>
        <p:spPr>
          <a:xfrm>
            <a:off x="9217113" y="3655149"/>
            <a:ext cx="416499" cy="424156"/>
          </a:xfrm>
          <a:prstGeom prst="rightArrow">
            <a:avLst/>
          </a:prstGeom>
          <a:solidFill>
            <a:srgbClr val="EA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103" y="1122025"/>
            <a:ext cx="2614643" cy="549040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8" name="右箭头 27"/>
          <p:cNvSpPr/>
          <p:nvPr/>
        </p:nvSpPr>
        <p:spPr>
          <a:xfrm>
            <a:off x="6319349" y="3655149"/>
            <a:ext cx="416499" cy="424156"/>
          </a:xfrm>
          <a:prstGeom prst="rightArrow">
            <a:avLst/>
          </a:prstGeom>
          <a:solidFill>
            <a:srgbClr val="EA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475" y="1119877"/>
            <a:ext cx="2606073" cy="5494701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0" name="文本框 19"/>
          <p:cNvSpPr txBox="1"/>
          <p:nvPr/>
        </p:nvSpPr>
        <p:spPr>
          <a:xfrm>
            <a:off x="368532" y="1070001"/>
            <a:ext cx="3123591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2800" dirty="0">
                <a:solidFill>
                  <a:srgbClr val="13357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第三步：</a:t>
            </a:r>
            <a:r>
              <a:rPr lang="zh-CN" altLang="en-US" sz="28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激活并使用家庭成员的医保电子凭证相关权益，为点击首页</a:t>
            </a:r>
            <a:r>
              <a:rPr lang="zh-CN" altLang="en-US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“我的”</a:t>
            </a:r>
            <a:r>
              <a:rPr lang="zh-CN" altLang="en-US" sz="28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，选择中间“添加我的家庭成员”，选择</a:t>
            </a:r>
            <a:r>
              <a:rPr lang="zh-CN" altLang="en-US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“使用身份证号绑定”</a:t>
            </a:r>
            <a:r>
              <a:rPr lang="zh-CN" altLang="en-US" sz="28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，然后点击</a:t>
            </a:r>
            <a:r>
              <a:rPr lang="en-US" altLang="zh-CN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【</a:t>
            </a:r>
            <a:r>
              <a:rPr lang="zh-CN" altLang="en-US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确认</a:t>
            </a:r>
            <a:r>
              <a:rPr lang="en-US" altLang="zh-CN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】</a:t>
            </a:r>
            <a:r>
              <a:rPr lang="zh-CN" altLang="en-US" sz="28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按钮。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48640" y="300321"/>
            <a:ext cx="10092181" cy="646331"/>
            <a:chOff x="256032" y="154017"/>
            <a:chExt cx="10092181" cy="646331"/>
          </a:xfrm>
        </p:grpSpPr>
        <p:sp>
          <p:nvSpPr>
            <p:cNvPr id="4" name="文本框 3"/>
            <p:cNvSpPr txBox="1"/>
            <p:nvPr/>
          </p:nvSpPr>
          <p:spPr>
            <a:xfrm>
              <a:off x="1199555" y="154017"/>
              <a:ext cx="91486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如何给老人和小孩等激活领取医保电子凭证</a:t>
              </a:r>
              <a:endParaRPr kumimoji="1" lang="en-US" altLang="zh-CN" sz="3600" dirty="0">
                <a:solidFill>
                  <a:srgbClr val="133570"/>
                </a:solidFill>
                <a:latin typeface="FontName" panose="02010600010101010101" pitchFamily="2" charset="-122"/>
                <a:ea typeface="FontName" panose="02010600010101010101" pitchFamily="2" charset="-122"/>
                <a:cs typeface="Alibaba PuHuiTi" pitchFamily="18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5" name="平行四边形 14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平行四边形 16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480339" y="848180"/>
            <a:ext cx="1117230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3200" dirty="0">
                <a:solidFill>
                  <a:srgbClr val="13357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第四步：</a:t>
            </a:r>
            <a:r>
              <a:rPr lang="zh-CN" altLang="en-US" sz="32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请仔细阅读</a:t>
            </a:r>
            <a:r>
              <a:rPr lang="en-US" altLang="zh-CN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《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家庭成员添加告知书</a:t>
            </a:r>
            <a:r>
              <a:rPr lang="en-US" altLang="zh-CN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》</a:t>
            </a:r>
            <a:r>
              <a:rPr lang="zh-CN" altLang="en-US" sz="32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，确认无误后点击</a:t>
            </a:r>
            <a:r>
              <a:rPr lang="en-US" altLang="zh-CN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【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我已阅读并同意</a:t>
            </a:r>
            <a:r>
              <a:rPr lang="en-US" altLang="zh-CN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】</a:t>
            </a:r>
            <a:r>
              <a:rPr lang="zh-CN" altLang="en-US" sz="32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按钮进入家庭成员信息填写界面。请在此页面准确填写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家庭成员的姓名、身份证号</a:t>
            </a:r>
            <a:r>
              <a:rPr lang="zh-CN" altLang="en-US" sz="32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，选择家庭成员与您的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关系</a:t>
            </a:r>
            <a:r>
              <a:rPr lang="zh-CN" altLang="en-US" sz="32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。确认上述信息准确无误后，点击相机图标并按照示例上传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“个人承诺书”</a:t>
            </a:r>
            <a:r>
              <a:rPr lang="zh-CN" altLang="en-US" sz="32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和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“户口本正反面照片”</a:t>
            </a:r>
            <a:r>
              <a:rPr lang="zh-CN" altLang="en-US" sz="32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，点击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“添加账户”</a:t>
            </a:r>
            <a:r>
              <a:rPr lang="zh-CN" altLang="en-US" sz="32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，设置凭证密码，展码成功，完成激活。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48640" y="300321"/>
            <a:ext cx="10092181" cy="646331"/>
            <a:chOff x="256032" y="154017"/>
            <a:chExt cx="10092181" cy="646331"/>
          </a:xfrm>
        </p:grpSpPr>
        <p:sp>
          <p:nvSpPr>
            <p:cNvPr id="4" name="文本框 3"/>
            <p:cNvSpPr txBox="1"/>
            <p:nvPr/>
          </p:nvSpPr>
          <p:spPr>
            <a:xfrm>
              <a:off x="1199555" y="154017"/>
              <a:ext cx="91486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如何给老人和小孩等激活领取医保电子凭证</a:t>
              </a:r>
              <a:endParaRPr kumimoji="1" lang="en-US" altLang="zh-CN" sz="3600" dirty="0">
                <a:solidFill>
                  <a:srgbClr val="133570"/>
                </a:solidFill>
                <a:latin typeface="FontName" panose="02010600010101010101" pitchFamily="2" charset="-122"/>
                <a:ea typeface="FontName" panose="02010600010101010101" pitchFamily="2" charset="-122"/>
                <a:cs typeface="Alibaba PuHuiTi" pitchFamily="18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5" name="平行四边形 14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平行四边形 16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pic>
        <p:nvPicPr>
          <p:cNvPr id="26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6852" y="1374287"/>
            <a:ext cx="2389674" cy="5120732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9" name="右箭头 28"/>
          <p:cNvSpPr/>
          <p:nvPr/>
        </p:nvSpPr>
        <p:spPr>
          <a:xfrm>
            <a:off x="9225528" y="3307425"/>
            <a:ext cx="416499" cy="424156"/>
          </a:xfrm>
          <a:prstGeom prst="rightArrow">
            <a:avLst/>
          </a:prstGeom>
          <a:solidFill>
            <a:srgbClr val="EA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6590" y="848294"/>
            <a:ext cx="4195353" cy="610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23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注意：</a:t>
            </a:r>
            <a:r>
              <a:rPr lang="zh-CN" altLang="en-US" sz="23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如果您添加的家庭成员小于 </a:t>
            </a:r>
            <a:r>
              <a:rPr lang="en-US" altLang="zh-CN" sz="23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16 </a:t>
            </a:r>
            <a:r>
              <a:rPr lang="zh-CN" altLang="en-US" sz="23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周岁，直接点击</a:t>
            </a:r>
            <a:r>
              <a:rPr lang="en-US" altLang="zh-CN" sz="23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【</a:t>
            </a:r>
            <a:r>
              <a:rPr lang="zh-CN" altLang="en-US" sz="23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添加账户</a:t>
            </a:r>
            <a:r>
              <a:rPr lang="en-US" altLang="zh-CN" sz="23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】</a:t>
            </a:r>
            <a:r>
              <a:rPr lang="zh-CN" altLang="en-US" sz="23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按钮即可完成账户关联。如果您添加的家庭成员大于 </a:t>
            </a:r>
            <a:r>
              <a:rPr lang="en-US" altLang="zh-CN" sz="23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16 </a:t>
            </a:r>
            <a:r>
              <a:rPr lang="zh-CN" altLang="en-US" sz="23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周岁</a:t>
            </a:r>
            <a:r>
              <a:rPr lang="en-US" altLang="zh-CN" sz="23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,</a:t>
            </a:r>
            <a:r>
              <a:rPr lang="zh-CN" altLang="en-US" sz="23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点击</a:t>
            </a:r>
            <a:r>
              <a:rPr lang="en-US" altLang="zh-CN" sz="23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【</a:t>
            </a:r>
            <a:r>
              <a:rPr lang="zh-CN" altLang="en-US" sz="23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添加账户</a:t>
            </a:r>
            <a:r>
              <a:rPr lang="en-US" altLang="zh-CN" sz="23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】</a:t>
            </a:r>
            <a:r>
              <a:rPr lang="zh-CN" altLang="en-US" sz="23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按钮，通过</a:t>
            </a:r>
            <a:r>
              <a:rPr lang="zh-CN" altLang="en-US" sz="23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“人脸认证”</a:t>
            </a:r>
            <a:r>
              <a:rPr lang="zh-CN" altLang="en-US" sz="23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后即可完成账户关联。点击该家庭成员图标，获得“亲情人员”的医保电子凭证，即可展码使用。</a:t>
            </a:r>
          </a:p>
        </p:txBody>
      </p:sp>
      <p:pic>
        <p:nvPicPr>
          <p:cNvPr id="2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2106" y="1376125"/>
            <a:ext cx="2438597" cy="5117056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8" name="右箭头 27"/>
          <p:cNvSpPr/>
          <p:nvPr/>
        </p:nvSpPr>
        <p:spPr>
          <a:xfrm>
            <a:off x="6540782" y="3307425"/>
            <a:ext cx="416499" cy="424156"/>
          </a:xfrm>
          <a:prstGeom prst="rightArrow">
            <a:avLst/>
          </a:prstGeom>
          <a:solidFill>
            <a:srgbClr val="EA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4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5353" y="1385527"/>
            <a:ext cx="2430604" cy="5102259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99945"/>
            <a:ext cx="12192000" cy="2458110"/>
          </a:xfrm>
          <a:prstGeom prst="rect">
            <a:avLst/>
          </a:prstGeom>
          <a:solidFill>
            <a:srgbClr val="13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297600" y="2860768"/>
            <a:ext cx="10419119" cy="1354217"/>
            <a:chOff x="974721" y="2860768"/>
            <a:chExt cx="10419119" cy="1354217"/>
          </a:xfrm>
        </p:grpSpPr>
        <p:sp>
          <p:nvSpPr>
            <p:cNvPr id="7" name="MH_Entry_1"/>
            <p:cNvSpPr/>
            <p:nvPr/>
          </p:nvSpPr>
          <p:spPr>
            <a:xfrm>
              <a:off x="4219333" y="2922323"/>
              <a:ext cx="7174507" cy="123110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79" y="connsiteY0-80"/>
                </a:cxn>
                <a:cxn ang="0">
                  <a:pos x="connsiteX1-81" y="connsiteY1-82"/>
                </a:cxn>
                <a:cxn ang="0">
                  <a:pos x="connsiteX2-83" y="connsiteY2-84"/>
                </a:cxn>
                <a:cxn ang="0">
                  <a:pos x="connsiteX3-85" y="connsiteY3-86"/>
                </a:cxn>
                <a:cxn ang="0">
                  <a:pos x="connsiteX4-87" y="connsiteY4-88"/>
                </a:cxn>
                <a:cxn ang="0">
                  <a:pos x="connsiteX5-89" y="connsiteY5-90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 cmpd="sng" algn="ctr">
              <a:noFill/>
              <a:prstDash val="solid"/>
              <a:beve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r>
                <a:rPr lang="en-US" altLang="zh-CN" sz="40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【</a:t>
              </a:r>
              <a:r>
                <a:rPr lang="zh-CN" altLang="en-US" sz="40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微信</a:t>
              </a:r>
              <a:r>
                <a:rPr lang="en-US" altLang="zh-CN" sz="40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】</a:t>
              </a:r>
              <a:r>
                <a:rPr lang="zh-CN" altLang="en-US" sz="40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医保电子凭证激活</a:t>
              </a:r>
              <a:endParaRPr lang="en-US" altLang="zh-CN" sz="4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40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推广活动介绍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74721" y="2860768"/>
              <a:ext cx="2888151" cy="1354217"/>
            </a:xfrm>
            <a:prstGeom prst="rect">
              <a:avLst/>
            </a:prstGeom>
            <a:noFill/>
            <a:ln w="3175" cap="sq" cmpd="sng" algn="ctr">
              <a:noFill/>
              <a:prstDash val="solid"/>
              <a:beve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>
                <a:defRPr sz="4000" b="1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8800" dirty="0"/>
                <a:t>Part2</a:t>
              </a:r>
              <a:endParaRPr lang="zh-CN" altLang="en-US" sz="8800" dirty="0"/>
            </a:p>
          </p:txBody>
        </p:sp>
        <p:cxnSp>
          <p:nvCxnSpPr>
            <p:cNvPr id="6" name="直线连接符 5"/>
            <p:cNvCxnSpPr/>
            <p:nvPr/>
          </p:nvCxnSpPr>
          <p:spPr>
            <a:xfrm>
              <a:off x="4101175" y="3161371"/>
              <a:ext cx="0" cy="79173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48640" y="300321"/>
            <a:ext cx="9438156" cy="646331"/>
            <a:chOff x="256032" y="154017"/>
            <a:chExt cx="9438156" cy="646331"/>
          </a:xfrm>
        </p:grpSpPr>
        <p:sp>
          <p:nvSpPr>
            <p:cNvPr id="28" name="文本框 27"/>
            <p:cNvSpPr txBox="1"/>
            <p:nvPr/>
          </p:nvSpPr>
          <p:spPr>
            <a:xfrm>
              <a:off x="1199555" y="154017"/>
              <a:ext cx="84946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【</a:t>
              </a:r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微信</a:t>
              </a:r>
              <a:r>
                <a:rPr kumimoji="1" lang="en-US" altLang="zh-CN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】</a:t>
              </a:r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医保电子凭证激活推广活动介绍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30" name="平行四边形 29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平行四边形 30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平行四边形 31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1" t="3428" b="14540"/>
          <a:stretch>
            <a:fillRect/>
          </a:stretch>
        </p:blipFill>
        <p:spPr>
          <a:xfrm>
            <a:off x="8397105" y="1750591"/>
            <a:ext cx="3814773" cy="4048647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469057" y="3042564"/>
            <a:ext cx="7743845" cy="1595889"/>
            <a:chOff x="449179" y="1456006"/>
            <a:chExt cx="7743845" cy="1595889"/>
          </a:xfrm>
        </p:grpSpPr>
        <p:sp>
          <p:nvSpPr>
            <p:cNvPr id="100" name="文本框 99"/>
            <p:cNvSpPr txBox="1"/>
            <p:nvPr/>
          </p:nvSpPr>
          <p:spPr>
            <a:xfrm>
              <a:off x="1049035" y="1456006"/>
              <a:ext cx="2130981" cy="6232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zh-CN" sz="32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  <a:sym typeface="幼圆" panose="02010509060101010101" charset="-122"/>
                </a:rPr>
                <a:t>推广对象</a:t>
              </a:r>
              <a:endParaRPr lang="zh-CN" altLang="zh-CN" sz="3200" dirty="0">
                <a:solidFill>
                  <a:srgbClr val="133570"/>
                </a:solidFill>
                <a:latin typeface="FontName" panose="02010600010101010101" pitchFamily="2" charset="-122"/>
                <a:ea typeface="FontName" panose="02010600010101010101" pitchFamily="2" charset="-122"/>
                <a:cs typeface="Alibaba PuHuiTi" pitchFamily="18" charset="-122"/>
                <a:sym typeface="幼圆" panose="02010509060101010101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49179" y="2039502"/>
              <a:ext cx="7743845" cy="10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17780">
                <a:lnSpc>
                  <a:spcPct val="130000"/>
                </a:lnSpc>
              </a:pPr>
              <a:r>
                <a:rPr lang="zh-CN" altLang="en-US" sz="2400" spc="120" dirty="0">
                  <a:solidFill>
                    <a:schemeClr val="bg2">
                      <a:lumMod val="25000"/>
                    </a:schemeClr>
                  </a:solidFill>
                  <a:latin typeface="Source Han Sans SC Regular" panose="020B0500000000000000" pitchFamily="34" charset="-128"/>
                  <a:ea typeface="Source Han Sans SC Regular" panose="020B0500000000000000" pitchFamily="34" charset="-128"/>
                  <a:cs typeface="宋体-简" panose="02010800040101010101" charset="-122"/>
                  <a:sym typeface="幼圆" panose="02010509060101010101" charset="-122"/>
                </a:rPr>
                <a:t>推荐居民参保人、职工参保人激活医保电子凭证都可获得奖励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84" y="1563706"/>
              <a:ext cx="441331" cy="441331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469057" y="4791703"/>
            <a:ext cx="7560965" cy="1560510"/>
            <a:chOff x="449179" y="4001628"/>
            <a:chExt cx="7560965" cy="1560510"/>
          </a:xfrm>
        </p:grpSpPr>
        <p:sp>
          <p:nvSpPr>
            <p:cNvPr id="13" name="矩形 12"/>
            <p:cNvSpPr/>
            <p:nvPr/>
          </p:nvSpPr>
          <p:spPr>
            <a:xfrm>
              <a:off x="1049035" y="4001628"/>
              <a:ext cx="2226912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32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  <a:sym typeface="幼圆" panose="02010509060101010101" charset="-122"/>
                </a:rPr>
                <a:t>推广奖励</a:t>
              </a:r>
              <a:endParaRPr lang="zh-CN" altLang="en-US" sz="3200" noProof="1">
                <a:solidFill>
                  <a:srgbClr val="133570"/>
                </a:solidFill>
                <a:latin typeface="FontName" panose="02010600010101010101" pitchFamily="2" charset="-122"/>
                <a:ea typeface="FontName" panose="02010600010101010101" pitchFamily="2" charset="-122"/>
                <a:cs typeface="Alibaba PuHuiTi" pitchFamily="18" charset="-122"/>
                <a:sym typeface="幼圆" panose="02010509060101010101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49179" y="4485813"/>
              <a:ext cx="7560965" cy="107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17780"/>
              <a:r>
                <a:rPr lang="zh-CN" altLang="en-US" sz="2400" spc="120" dirty="0">
                  <a:solidFill>
                    <a:schemeClr val="bg2">
                      <a:lumMod val="25000"/>
                    </a:schemeClr>
                  </a:solidFill>
                  <a:latin typeface="Source Han Sans SC Regular" panose="020B0500000000000000" pitchFamily="34" charset="-128"/>
                  <a:ea typeface="Source Han Sans SC Regular" panose="020B0500000000000000" pitchFamily="34" charset="-128"/>
                  <a:sym typeface="幼圆" panose="02010509060101010101" charset="-122"/>
                </a:rPr>
                <a:t>推荐一个人激活微信医保电子凭证可得</a:t>
              </a:r>
              <a:r>
                <a:rPr lang="en-US" altLang="zh-CN" sz="4000" b="1" spc="120" dirty="0">
                  <a:solidFill>
                    <a:srgbClr val="FF0000"/>
                  </a:solidFill>
                  <a:latin typeface="Source Han Sans SC Regular" panose="020B0500000000000000" pitchFamily="34" charset="-128"/>
                  <a:ea typeface="Source Han Sans SC Regular" panose="020B0500000000000000" pitchFamily="34" charset="-128"/>
                  <a:sym typeface="幼圆" panose="02010509060101010101" charset="-122"/>
                </a:rPr>
                <a:t>1.5-18</a:t>
              </a:r>
              <a:r>
                <a:rPr lang="zh-CN" altLang="en-US" sz="2400" spc="120" dirty="0">
                  <a:solidFill>
                    <a:schemeClr val="bg2">
                      <a:lumMod val="25000"/>
                    </a:schemeClr>
                  </a:solidFill>
                  <a:latin typeface="Source Han Sans SC Regular" panose="020B0500000000000000" pitchFamily="34" charset="-128"/>
                  <a:ea typeface="Source Han Sans SC Regular" panose="020B0500000000000000" pitchFamily="34" charset="-128"/>
                  <a:sym typeface="幼圆" panose="02010509060101010101" charset="-122"/>
                </a:rPr>
                <a:t>元不等奖励！</a:t>
              </a:r>
              <a:endParaRPr lang="zh-CN" altLang="en-US" sz="2400" spc="120" dirty="0">
                <a:solidFill>
                  <a:schemeClr val="bg2">
                    <a:lumMod val="25000"/>
                  </a:schemeClr>
                </a:solidFill>
                <a:latin typeface="Source Han Sans SC Regular" panose="020B0500000000000000" pitchFamily="34" charset="-128"/>
                <a:ea typeface="Source Han Sans SC Regular" panose="020B0500000000000000" pitchFamily="34" charset="-128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14" y="4017130"/>
              <a:ext cx="623248" cy="623248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11792" y="1693468"/>
            <a:ext cx="7743845" cy="1115758"/>
            <a:chOff x="449179" y="1456006"/>
            <a:chExt cx="7743845" cy="1115758"/>
          </a:xfrm>
        </p:grpSpPr>
        <p:sp>
          <p:nvSpPr>
            <p:cNvPr id="21" name="文本框 20"/>
            <p:cNvSpPr txBox="1"/>
            <p:nvPr/>
          </p:nvSpPr>
          <p:spPr>
            <a:xfrm>
              <a:off x="1049035" y="1456006"/>
              <a:ext cx="2426682" cy="6232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  <a:sym typeface="幼圆" panose="02010509060101010101" charset="-122"/>
                </a:rPr>
                <a:t>可参与人群</a:t>
              </a:r>
              <a:endParaRPr lang="zh-CN" altLang="zh-CN" sz="3200" dirty="0">
                <a:solidFill>
                  <a:srgbClr val="133570"/>
                </a:solidFill>
                <a:latin typeface="FontName" panose="02010600010101010101" pitchFamily="2" charset="-122"/>
                <a:ea typeface="FontName" panose="02010600010101010101" pitchFamily="2" charset="-122"/>
                <a:cs typeface="Alibaba PuHuiTi" pitchFamily="18" charset="-122"/>
                <a:sym typeface="幼圆" panose="02010509060101010101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49179" y="2039502"/>
              <a:ext cx="7743845" cy="532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17780">
                <a:lnSpc>
                  <a:spcPct val="130000"/>
                </a:lnSpc>
              </a:pPr>
              <a:r>
                <a:rPr lang="zh-CN" altLang="en-US" sz="2400" spc="120" dirty="0">
                  <a:solidFill>
                    <a:schemeClr val="bg2">
                      <a:lumMod val="25000"/>
                    </a:schemeClr>
                  </a:solidFill>
                  <a:latin typeface="Source Han Sans SC Regular" panose="020B0500000000000000" pitchFamily="34" charset="-128"/>
                  <a:ea typeface="Source Han Sans SC Regular" panose="020B0500000000000000" pitchFamily="34" charset="-128"/>
                  <a:cs typeface="宋体-简" panose="02010800040101010101" charset="-122"/>
                  <a:sym typeface="幼圆" panose="02010509060101010101" charset="-122"/>
                </a:rPr>
                <a:t>每个人都可以参加微信激活活动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5484" y="1563706"/>
              <a:ext cx="441331" cy="4413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1897" y="1725632"/>
            <a:ext cx="5889512" cy="36223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用</a:t>
            </a:r>
            <a:r>
              <a:rPr lang="en-US" altLang="zh-CN" sz="40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【</a:t>
            </a:r>
            <a:r>
              <a:rPr lang="zh-CN" altLang="en-US" sz="40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实名认证</a:t>
            </a:r>
            <a:r>
              <a:rPr lang="en-US" altLang="zh-CN" sz="40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】</a:t>
            </a:r>
            <a:r>
              <a:rPr lang="zh-CN" altLang="en-US" sz="40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过的微信扫描右侧活动报名小程序码参加激活推荐有奖活动。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48640" y="300321"/>
            <a:ext cx="2974848" cy="646331"/>
            <a:chOff x="256032" y="154017"/>
            <a:chExt cx="2974848" cy="646331"/>
          </a:xfrm>
        </p:grpSpPr>
        <p:sp>
          <p:nvSpPr>
            <p:cNvPr id="12" name="文本框 11"/>
            <p:cNvSpPr txBox="1"/>
            <p:nvPr/>
          </p:nvSpPr>
          <p:spPr>
            <a:xfrm>
              <a:off x="1199555" y="154017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报名方式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4" name="平行四边形 13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" name="平行四边形 14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034" y="10357"/>
            <a:ext cx="5025879" cy="68476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0802" y="1118274"/>
            <a:ext cx="5889512" cy="51938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1</a:t>
            </a:r>
            <a:r>
              <a:rPr lang="zh-CN" altLang="en-US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、“省份”选择山东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2</a:t>
            </a:r>
            <a:r>
              <a:rPr lang="zh-CN" altLang="en-US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、“地市”选择对应地市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3</a:t>
            </a:r>
            <a:r>
              <a:rPr lang="zh-CN" altLang="en-US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、“姓名、电话”如实填写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4</a:t>
            </a:r>
            <a:r>
              <a:rPr lang="zh-CN" altLang="en-US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、</a:t>
            </a:r>
            <a:r>
              <a:rPr lang="zh-CN" altLang="en-US" sz="3200" b="1" spc="130" dirty="0">
                <a:solidFill>
                  <a:srgbClr val="FF0000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其他地方不需要填写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 最后勾选“我已阅读并同意</a:t>
            </a:r>
            <a:r>
              <a:rPr lang="en-US" altLang="zh-CN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《</a:t>
            </a:r>
            <a:r>
              <a:rPr lang="zh-CN" altLang="en-US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微信医保活动推广用户协议</a:t>
            </a:r>
            <a:r>
              <a:rPr lang="en-US" altLang="zh-CN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》”</a:t>
            </a:r>
            <a:r>
              <a:rPr lang="zh-CN" altLang="en-US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点击提交即可。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48640" y="300321"/>
            <a:ext cx="3898178" cy="646331"/>
            <a:chOff x="256032" y="154017"/>
            <a:chExt cx="3898178" cy="646331"/>
          </a:xfrm>
        </p:grpSpPr>
        <p:sp>
          <p:nvSpPr>
            <p:cNvPr id="12" name="文本框 11"/>
            <p:cNvSpPr txBox="1"/>
            <p:nvPr/>
          </p:nvSpPr>
          <p:spPr>
            <a:xfrm>
              <a:off x="1199555" y="154017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填写注册信息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4" name="平行四边形 13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" name="平行四边形 14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991381" y="0"/>
            <a:ext cx="4233877" cy="6858000"/>
            <a:chOff x="6931747" y="0"/>
            <a:chExt cx="4233877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6931747" y="0"/>
              <a:ext cx="3768090" cy="6858000"/>
              <a:chOff x="2252" y="0"/>
              <a:chExt cx="5934" cy="10800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2" y="0"/>
                <a:ext cx="5935" cy="10800"/>
              </a:xfrm>
              <a:prstGeom prst="rect">
                <a:avLst/>
              </a:prstGeom>
            </p:spPr>
          </p:pic>
          <p:sp>
            <p:nvSpPr>
              <p:cNvPr id="19" name="矩形 18"/>
              <p:cNvSpPr/>
              <p:nvPr/>
            </p:nvSpPr>
            <p:spPr>
              <a:xfrm>
                <a:off x="5660" y="3585"/>
                <a:ext cx="2070" cy="7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095827" y="2300426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Source Han Sans SC Regular" panose="020B0500000000000000" pitchFamily="34" charset="-128"/>
                  <a:ea typeface="Source Han Sans SC Regular" panose="020B0500000000000000" pitchFamily="34" charset="-128"/>
                </a:rPr>
                <a:t>选择对应地市</a:t>
              </a: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9828" y="1595353"/>
            <a:ext cx="4425458" cy="44551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进入活动界面，点击</a:t>
            </a:r>
            <a:r>
              <a:rPr lang="zh-CN" altLang="en-US" sz="3200" b="1" spc="130" dirty="0">
                <a:solidFill>
                  <a:srgbClr val="133570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“</a:t>
            </a:r>
            <a:r>
              <a:rPr lang="zh-CN" altLang="en-US" sz="3200" b="1" spc="130" dirty="0">
                <a:solidFill>
                  <a:srgbClr val="FF0000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生成推广海报</a:t>
            </a:r>
            <a:r>
              <a:rPr lang="zh-CN" altLang="en-US" sz="3200" b="1" spc="130" dirty="0">
                <a:solidFill>
                  <a:srgbClr val="133570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”</a:t>
            </a:r>
            <a:r>
              <a:rPr lang="zh-CN" altLang="en-US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按钮，生成蓝色的个人推广二维码，点击</a:t>
            </a:r>
            <a:r>
              <a:rPr lang="zh-CN" altLang="en-US" sz="3200" b="1" spc="130" dirty="0">
                <a:solidFill>
                  <a:srgbClr val="FF0000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保存到手机相册</a:t>
            </a:r>
            <a:r>
              <a:rPr lang="zh-CN" altLang="en-US" sz="32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，将蓝色推广海报保存到相册里。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48640" y="300321"/>
            <a:ext cx="3898178" cy="646331"/>
            <a:chOff x="256032" y="154017"/>
            <a:chExt cx="3898178" cy="646331"/>
          </a:xfrm>
        </p:grpSpPr>
        <p:sp>
          <p:nvSpPr>
            <p:cNvPr id="12" name="文本框 11"/>
            <p:cNvSpPr txBox="1"/>
            <p:nvPr/>
          </p:nvSpPr>
          <p:spPr>
            <a:xfrm>
              <a:off x="1199555" y="154017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生成推广海报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4" name="平行四边形 13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" name="平行四边形 14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754" y="12506"/>
            <a:ext cx="3612277" cy="6845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909" y="0"/>
            <a:ext cx="3856092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03740" y="749133"/>
            <a:ext cx="9025294" cy="6092825"/>
            <a:chOff x="1583353" y="765175"/>
            <a:chExt cx="9025294" cy="609282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3354" y="1097536"/>
              <a:ext cx="2663186" cy="473643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t="4119"/>
            <a:stretch>
              <a:fillRect/>
            </a:stretch>
          </p:blipFill>
          <p:spPr>
            <a:xfrm>
              <a:off x="4762810" y="765175"/>
              <a:ext cx="2664784" cy="53136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/>
            <a:srcRect t="4119"/>
            <a:stretch>
              <a:fillRect/>
            </a:stretch>
          </p:blipFill>
          <p:spPr>
            <a:xfrm>
              <a:off x="7943864" y="848180"/>
              <a:ext cx="2664783" cy="5313600"/>
            </a:xfrm>
            <a:prstGeom prst="rect">
              <a:avLst/>
            </a:prstGeom>
          </p:spPr>
        </p:pic>
        <p:sp>
          <p:nvSpPr>
            <p:cNvPr id="22" name="右箭头 21"/>
            <p:cNvSpPr/>
            <p:nvPr/>
          </p:nvSpPr>
          <p:spPr>
            <a:xfrm>
              <a:off x="4294666" y="3094225"/>
              <a:ext cx="416499" cy="424156"/>
            </a:xfrm>
            <a:prstGeom prst="rightArrow">
              <a:avLst/>
            </a:prstGeom>
            <a:solidFill>
              <a:srgbClr val="EA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右箭头 22"/>
            <p:cNvSpPr/>
            <p:nvPr/>
          </p:nvSpPr>
          <p:spPr>
            <a:xfrm>
              <a:off x="7487210" y="3111896"/>
              <a:ext cx="416499" cy="424156"/>
            </a:xfrm>
            <a:prstGeom prst="rightArrow">
              <a:avLst/>
            </a:prstGeom>
            <a:solidFill>
              <a:srgbClr val="EA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583353" y="6078775"/>
              <a:ext cx="2663186" cy="779225"/>
            </a:xfrm>
            <a:prstGeom prst="rect">
              <a:avLst/>
            </a:prstGeom>
            <a:solidFill>
              <a:srgbClr val="133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latin typeface="FontName" panose="02010600010101010101" pitchFamily="2" charset="-122"/>
                  <a:ea typeface="FontName" panose="02010600010101010101" pitchFamily="2" charset="-122"/>
                </a:rPr>
                <a:t>①</a:t>
              </a:r>
              <a:r>
                <a:rPr kumimoji="1" lang="zh-CN" altLang="en-US" dirty="0">
                  <a:latin typeface="FontName" panose="02010600010101010101" pitchFamily="2" charset="-122"/>
                  <a:ea typeface="FontName" panose="02010600010101010101" pitchFamily="2" charset="-122"/>
                </a:rPr>
                <a:t> 参保人扫码蓝色海报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4762809" y="6078774"/>
              <a:ext cx="2663186" cy="779225"/>
            </a:xfrm>
            <a:prstGeom prst="rect">
              <a:avLst/>
            </a:prstGeom>
            <a:solidFill>
              <a:srgbClr val="133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latin typeface="FontName" panose="02010600010101010101" pitchFamily="2" charset="-122"/>
                  <a:ea typeface="FontName" panose="02010600010101010101" pitchFamily="2" charset="-122"/>
                </a:rPr>
                <a:t>②</a:t>
              </a:r>
              <a:r>
                <a:rPr kumimoji="1" lang="zh-CN" altLang="en-US" dirty="0">
                  <a:latin typeface="FontName" panose="02010600010101010101" pitchFamily="2" charset="-122"/>
                  <a:ea typeface="FontName" panose="02010600010101010101" pitchFamily="2" charset="-122"/>
                </a:rPr>
                <a:t> 点击“激活并提现”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945461" y="6078773"/>
              <a:ext cx="2663186" cy="779226"/>
            </a:xfrm>
            <a:prstGeom prst="rect">
              <a:avLst/>
            </a:prstGeom>
            <a:solidFill>
              <a:srgbClr val="133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latin typeface="FontName" panose="02010600010101010101" pitchFamily="2" charset="-122"/>
                  <a:ea typeface="FontName" panose="02010600010101010101" pitchFamily="2" charset="-122"/>
                </a:rPr>
                <a:t>③</a:t>
              </a:r>
              <a:r>
                <a:rPr kumimoji="1" lang="zh-CN" altLang="en-US" dirty="0">
                  <a:latin typeface="FontName" panose="02010600010101010101" pitchFamily="2" charset="-122"/>
                  <a:ea typeface="FontName" panose="02010600010101010101" pitchFamily="2" charset="-122"/>
                </a:rPr>
                <a:t> 首次激活会提示</a:t>
              </a:r>
              <a:endParaRPr kumimoji="1" lang="en-US" altLang="zh-CN" dirty="0">
                <a:latin typeface="FontName" panose="02010600010101010101" pitchFamily="2" charset="-122"/>
                <a:ea typeface="FontName" panose="02010600010101010101" pitchFamily="2" charset="-122"/>
              </a:endParaRPr>
            </a:p>
            <a:p>
              <a:pPr algn="ctr"/>
              <a:r>
                <a:rPr kumimoji="1" lang="zh-CN" altLang="en-US" dirty="0">
                  <a:latin typeface="FontName" panose="02010600010101010101" pitchFamily="2" charset="-122"/>
                  <a:ea typeface="FontName" panose="02010600010101010101" pitchFamily="2" charset="-122"/>
                </a:rPr>
                <a:t>“激活医保电子凭证”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8640" y="300321"/>
            <a:ext cx="3898178" cy="646331"/>
            <a:chOff x="256032" y="154017"/>
            <a:chExt cx="3898178" cy="646331"/>
          </a:xfrm>
        </p:grpSpPr>
        <p:sp>
          <p:nvSpPr>
            <p:cNvPr id="12" name="文本框 11"/>
            <p:cNvSpPr txBox="1"/>
            <p:nvPr/>
          </p:nvSpPr>
          <p:spPr>
            <a:xfrm>
              <a:off x="1199555" y="154017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推荐激活流程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4" name="平行四边形 13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" name="平行四边形 14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9494437" y="2497179"/>
            <a:ext cx="2377273" cy="2679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200" dirty="0">
                <a:latin typeface="FontName" panose="02010600010101010101" pitchFamily="2" charset="-122"/>
                <a:ea typeface="FontName" panose="02010600010101010101" pitchFamily="2" charset="-122"/>
                <a:cs typeface="宋体-简" panose="02010800040101010101" charset="-122"/>
              </a:rPr>
              <a:t>激活成功后推广者</a:t>
            </a:r>
            <a:r>
              <a:rPr lang="zh-CN" altLang="en-US" sz="2200" dirty="0">
                <a:latin typeface="FontName" panose="02010600010101010101" pitchFamily="2" charset="-122"/>
                <a:ea typeface="FontName" panose="02010600010101010101" pitchFamily="2" charset="-122"/>
                <a:cs typeface="宋体-简" panose="02010800040101010101" charset="-122"/>
                <a:sym typeface="+mn-ea"/>
              </a:rPr>
              <a:t>可得</a:t>
            </a:r>
            <a:r>
              <a:rPr lang="zh-CN" altLang="en-US" sz="2200" b="1" dirty="0">
                <a:solidFill>
                  <a:srgbClr val="FF0000"/>
                </a:solidFill>
                <a:latin typeface="FontName" panose="02010600010101010101" pitchFamily="2" charset="-122"/>
                <a:ea typeface="FontName" panose="02010600010101010101" pitchFamily="2" charset="-122"/>
                <a:cs typeface="宋体-简" panose="02010800040101010101" charset="-122"/>
                <a:sym typeface="+mn-ea"/>
              </a:rPr>
              <a:t>2-3元</a:t>
            </a:r>
            <a:r>
              <a:rPr lang="zh-CN" altLang="en-US" sz="2200" dirty="0">
                <a:latin typeface="FontName" panose="02010600010101010101" pitchFamily="2" charset="-122"/>
                <a:ea typeface="FontName" panose="02010600010101010101" pitchFamily="2" charset="-122"/>
                <a:cs typeface="宋体-简" panose="02010800040101010101" charset="-122"/>
                <a:sym typeface="+mn-ea"/>
              </a:rPr>
              <a:t>奖励！可直接提现的则为老用户</a:t>
            </a:r>
            <a:endParaRPr kumimoji="1" lang="zh-CN" altLang="en-US" sz="2200" dirty="0">
              <a:latin typeface="FontName" panose="02010600010101010101" pitchFamily="2" charset="-122"/>
              <a:ea typeface="FontName" panose="02010600010101010101" pitchFamily="2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614" y="224121"/>
            <a:ext cx="7526385" cy="6398951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48640" y="300321"/>
            <a:ext cx="3898178" cy="646331"/>
            <a:chOff x="256032" y="154017"/>
            <a:chExt cx="3898178" cy="646331"/>
          </a:xfrm>
        </p:grpSpPr>
        <p:sp>
          <p:nvSpPr>
            <p:cNvPr id="12" name="文本框 11"/>
            <p:cNvSpPr txBox="1"/>
            <p:nvPr/>
          </p:nvSpPr>
          <p:spPr>
            <a:xfrm>
              <a:off x="1199555" y="154017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激活奖励提现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4" name="平行四边形 13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" name="平行四边形 14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541568" y="1768672"/>
            <a:ext cx="3630382" cy="3892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latin typeface="Source Han Sans SC Regular" panose="020B0500000000000000" pitchFamily="34" charset="-128"/>
                <a:ea typeface="Source Han Sans SC Regular" panose="020B0500000000000000" pitchFamily="34" charset="-128"/>
                <a:cs typeface="宋体-简" panose="02010800040101010101" charset="-122"/>
              </a:rPr>
              <a:t>微信再次扫描活动报名二维码进入活动页面，点击提现到零钱，进行提现！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48640" y="300321"/>
            <a:ext cx="3898178" cy="646331"/>
            <a:chOff x="256032" y="154017"/>
            <a:chExt cx="3898178" cy="646331"/>
          </a:xfrm>
        </p:grpSpPr>
        <p:sp>
          <p:nvSpPr>
            <p:cNvPr id="4" name="文本框 3"/>
            <p:cNvSpPr txBox="1"/>
            <p:nvPr/>
          </p:nvSpPr>
          <p:spPr>
            <a:xfrm>
              <a:off x="1199555" y="154017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微信扫码进群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5" name="平行四边形 14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平行四边形 16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656056" y="1268271"/>
            <a:ext cx="5997235" cy="4574509"/>
            <a:chOff x="3097381" y="1985897"/>
            <a:chExt cx="5997235" cy="4574509"/>
          </a:xfrm>
        </p:grpSpPr>
        <p:pic>
          <p:nvPicPr>
            <p:cNvPr id="14" name="图片 13" descr="C:\Users\小焦\Desktop\微信图片_20210926143756.jpg微信图片_2021092614375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258310" y="1985897"/>
              <a:ext cx="3675380" cy="3676015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097381" y="5915246"/>
              <a:ext cx="599723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青岛市医保电子凭证培训群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l="8371" r="14684"/>
          <a:stretch>
            <a:fillRect/>
          </a:stretch>
        </p:blipFill>
        <p:spPr>
          <a:xfrm>
            <a:off x="8609012" y="1501138"/>
            <a:ext cx="3390901" cy="4787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9077" y="946726"/>
            <a:ext cx="8138160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（</a:t>
            </a:r>
            <a:r>
              <a:rPr lang="en-US" altLang="zh-CN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1</a:t>
            </a:r>
            <a:r>
              <a:rPr lang="zh-CN" altLang="en-US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）奖励低于</a:t>
            </a:r>
            <a:r>
              <a:rPr lang="en-US" altLang="zh-CN" sz="2800" b="1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60</a:t>
            </a:r>
            <a:r>
              <a:rPr lang="zh-CN" altLang="en-US" sz="2800" b="1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元</a:t>
            </a:r>
            <a:r>
              <a:rPr lang="zh-CN" altLang="en-US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立即提现到微信零钱。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（</a:t>
            </a:r>
            <a:r>
              <a:rPr lang="en-US" altLang="zh-CN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2</a:t>
            </a:r>
            <a:r>
              <a:rPr lang="zh-CN" altLang="en-US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）每个账户一天可以提现两次，建议大家一天分两次将低于</a:t>
            </a:r>
            <a:r>
              <a:rPr lang="en-US" altLang="zh-CN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60</a:t>
            </a:r>
            <a:r>
              <a:rPr lang="zh-CN" altLang="en-US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元的奖励都提现到零钱。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（</a:t>
            </a:r>
            <a:r>
              <a:rPr lang="en-US" altLang="zh-CN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3</a:t>
            </a:r>
            <a:r>
              <a:rPr lang="zh-CN" altLang="en-US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）奖励超过</a:t>
            </a:r>
            <a:r>
              <a:rPr lang="en-US" altLang="zh-CN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60</a:t>
            </a:r>
            <a:r>
              <a:rPr lang="zh-CN" altLang="en-US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元需要后台审核后发放到微信</a:t>
            </a:r>
            <a:r>
              <a:rPr lang="en-US" altLang="zh-CN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-</a:t>
            </a:r>
            <a:r>
              <a:rPr lang="zh-CN" altLang="en-US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零钱中，审核周期为</a:t>
            </a:r>
            <a:r>
              <a:rPr lang="en-US" altLang="zh-CN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4-5</a:t>
            </a:r>
            <a:r>
              <a:rPr lang="zh-CN" altLang="en-US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个工作日，若</a:t>
            </a:r>
            <a:r>
              <a:rPr lang="en-US" altLang="zh-CN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4-5</a:t>
            </a:r>
            <a:r>
              <a:rPr lang="zh-CN" altLang="en-US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个工作日未到账，则填写右侧紧急提现表格，后台将紧急发放。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（</a:t>
            </a:r>
            <a:r>
              <a:rPr lang="en-US" altLang="zh-CN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4</a:t>
            </a:r>
            <a:r>
              <a:rPr lang="zh-CN" altLang="en-US" sz="2800" spc="130" dirty="0"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）奖励最终都会发放，不要担心，也可联系地纬运营人员帮助其加急提现！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48640" y="300321"/>
            <a:ext cx="2974848" cy="646331"/>
            <a:chOff x="256032" y="154017"/>
            <a:chExt cx="2974848" cy="646331"/>
          </a:xfrm>
        </p:grpSpPr>
        <p:sp>
          <p:nvSpPr>
            <p:cNvPr id="12" name="文本框 11"/>
            <p:cNvSpPr txBox="1"/>
            <p:nvPr/>
          </p:nvSpPr>
          <p:spPr>
            <a:xfrm>
              <a:off x="1199555" y="154017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提现说明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4" name="平行四边形 13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" name="平行四边形 14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98364" y="2921635"/>
            <a:ext cx="619527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FontName" panose="02010600010101010101" pitchFamily="2" charset="-122"/>
                <a:ea typeface="FontName" panose="02010600010101010101" pitchFamily="2" charset="-122"/>
              </a:rPr>
              <a:t>感谢大家的聆听！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37070" y="2131158"/>
            <a:ext cx="7639215" cy="2595685"/>
            <a:chOff x="2937070" y="1199360"/>
            <a:chExt cx="7639215" cy="2595685"/>
          </a:xfrm>
        </p:grpSpPr>
        <p:grpSp>
          <p:nvGrpSpPr>
            <p:cNvPr id="14" name="组合 13"/>
            <p:cNvGrpSpPr/>
            <p:nvPr/>
          </p:nvGrpSpPr>
          <p:grpSpPr>
            <a:xfrm>
              <a:off x="2937070" y="1199360"/>
              <a:ext cx="7639215" cy="732344"/>
              <a:chOff x="2783675" y="1083945"/>
              <a:chExt cx="7639215" cy="732344"/>
            </a:xfrm>
          </p:grpSpPr>
          <p:sp>
            <p:nvSpPr>
              <p:cNvPr id="17" name="文本占位符 5"/>
              <p:cNvSpPr txBox="1"/>
              <p:nvPr/>
            </p:nvSpPr>
            <p:spPr>
              <a:xfrm>
                <a:off x="3719830" y="1083945"/>
                <a:ext cx="6703060" cy="732155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b="1" kern="1200" baseline="0">
                    <a:solidFill>
                      <a:srgbClr val="20517C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b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医保电子凭证使用激活说明</a:t>
                </a:r>
              </a:p>
            </p:txBody>
          </p:sp>
          <p:sp>
            <p:nvSpPr>
              <p:cNvPr id="18" name="文本占位符 1"/>
              <p:cNvSpPr txBox="1"/>
              <p:nvPr/>
            </p:nvSpPr>
            <p:spPr>
              <a:xfrm>
                <a:off x="2783675" y="1084200"/>
                <a:ext cx="936104" cy="732089"/>
              </a:xfrm>
              <a:prstGeom prst="rect">
                <a:avLst/>
              </a:prstGeom>
              <a:solidFill>
                <a:srgbClr val="E99413"/>
              </a:solidFill>
              <a:ln>
                <a:solidFill>
                  <a:sysClr val="window" lastClr="FFFFFF">
                    <a:lumMod val="85000"/>
                  </a:sysClr>
                </a:solidFill>
              </a:ln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9pPr>
              </a:lstStyle>
              <a:p>
                <a:pPr algn="ctr"/>
                <a:r>
                  <a:rPr kumimoji="1" lang="en-US" altLang="zh-CN" sz="3000" dirty="0">
                    <a:solidFill>
                      <a:sysClr val="window" lastClr="FFFFFF"/>
                    </a:solidFill>
                  </a:rPr>
                  <a:t>1</a:t>
                </a:r>
                <a:endParaRPr kumimoji="1" lang="zh-CN" altLang="en-US" sz="3000" dirty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937070" y="3062778"/>
              <a:ext cx="7639215" cy="732267"/>
              <a:chOff x="2783675" y="3275853"/>
              <a:chExt cx="7639215" cy="732267"/>
            </a:xfrm>
          </p:grpSpPr>
          <p:sp>
            <p:nvSpPr>
              <p:cNvPr id="15" name="文本占位符 5"/>
              <p:cNvSpPr txBox="1"/>
              <p:nvPr/>
            </p:nvSpPr>
            <p:spPr>
              <a:xfrm>
                <a:off x="3707130" y="3275965"/>
                <a:ext cx="6715760" cy="732155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b="1" kern="1200" baseline="0">
                    <a:solidFill>
                      <a:srgbClr val="20517C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b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微信医保电子凭证激活推广活动介绍</a:t>
                </a:r>
              </a:p>
            </p:txBody>
          </p:sp>
          <p:sp>
            <p:nvSpPr>
              <p:cNvPr id="19" name="文本占位符 1"/>
              <p:cNvSpPr txBox="1"/>
              <p:nvPr/>
            </p:nvSpPr>
            <p:spPr>
              <a:xfrm>
                <a:off x="2783675" y="3275853"/>
                <a:ext cx="936104" cy="732089"/>
              </a:xfrm>
              <a:prstGeom prst="rect">
                <a:avLst/>
              </a:prstGeom>
              <a:solidFill>
                <a:srgbClr val="E99413"/>
              </a:solidFill>
              <a:ln>
                <a:solidFill>
                  <a:sysClr val="window" lastClr="FFFFFF">
                    <a:lumMod val="85000"/>
                  </a:sysClr>
                </a:solidFill>
              </a:ln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9pPr>
              </a:lstStyle>
              <a:p>
                <a:pPr algn="ctr"/>
                <a:r>
                  <a:rPr kumimoji="1" lang="en-US" altLang="zh-CN" sz="3000" dirty="0">
                    <a:solidFill>
                      <a:sysClr val="window" lastClr="FFFFFF"/>
                    </a:solidFill>
                  </a:rPr>
                  <a:t>2</a:t>
                </a: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99945"/>
            <a:ext cx="12192000" cy="2458110"/>
          </a:xfrm>
          <a:prstGeom prst="rect">
            <a:avLst/>
          </a:prstGeom>
          <a:solidFill>
            <a:srgbClr val="13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284629" y="2860768"/>
            <a:ext cx="9685849" cy="1354217"/>
            <a:chOff x="974721" y="2860768"/>
            <a:chExt cx="9685849" cy="1354217"/>
          </a:xfrm>
        </p:grpSpPr>
        <p:grpSp>
          <p:nvGrpSpPr>
            <p:cNvPr id="4" name="组合 3"/>
            <p:cNvGrpSpPr/>
            <p:nvPr/>
          </p:nvGrpSpPr>
          <p:grpSpPr>
            <a:xfrm>
              <a:off x="4404046" y="3045434"/>
              <a:ext cx="6256524" cy="984766"/>
              <a:chOff x="2836505" y="3690643"/>
              <a:chExt cx="6256524" cy="984766"/>
            </a:xfrm>
          </p:grpSpPr>
          <p:sp>
            <p:nvSpPr>
              <p:cNvPr id="7" name="MH_Entry_1"/>
              <p:cNvSpPr/>
              <p:nvPr/>
            </p:nvSpPr>
            <p:spPr>
              <a:xfrm>
                <a:off x="2899611" y="3690643"/>
                <a:ext cx="6193418" cy="615553"/>
              </a:xfrm>
              <a:custGeom>
                <a:avLst/>
                <a:gdLst>
                  <a:gd name="connsiteX0" fmla="*/ 0 w 2520280"/>
                  <a:gd name="connsiteY0" fmla="*/ 1584176 h 1872208"/>
                  <a:gd name="connsiteX1" fmla="*/ 2520280 w 2520280"/>
                  <a:gd name="connsiteY1" fmla="*/ 1584176 h 1872208"/>
                  <a:gd name="connsiteX2" fmla="*/ 2520280 w 2520280"/>
                  <a:gd name="connsiteY2" fmla="*/ 1872208 h 1872208"/>
                  <a:gd name="connsiteX3" fmla="*/ 0 w 2520280"/>
                  <a:gd name="connsiteY3" fmla="*/ 1872208 h 1872208"/>
                  <a:gd name="connsiteX4" fmla="*/ 0 w 2520280"/>
                  <a:gd name="connsiteY4" fmla="*/ 1584176 h 1872208"/>
                  <a:gd name="connsiteX5" fmla="*/ 0 w 2520280"/>
                  <a:gd name="connsiteY5" fmla="*/ 0 h 1872208"/>
                  <a:gd name="connsiteX6" fmla="*/ 2520280 w 2520280"/>
                  <a:gd name="connsiteY6" fmla="*/ 0 h 1872208"/>
                  <a:gd name="connsiteX7" fmla="*/ 2520280 w 2520280"/>
                  <a:gd name="connsiteY7" fmla="*/ 288032 h 1872208"/>
                  <a:gd name="connsiteX8" fmla="*/ 0 w 2520280"/>
                  <a:gd name="connsiteY8" fmla="*/ 0 h 1872208"/>
                  <a:gd name="connsiteX0-1" fmla="*/ 0 w 2520280"/>
                  <a:gd name="connsiteY0-2" fmla="*/ 1584176 h 1872208"/>
                  <a:gd name="connsiteX1-3" fmla="*/ 2520280 w 2520280"/>
                  <a:gd name="connsiteY1-4" fmla="*/ 1584176 h 1872208"/>
                  <a:gd name="connsiteX2-5" fmla="*/ 2520280 w 2520280"/>
                  <a:gd name="connsiteY2-6" fmla="*/ 1872208 h 1872208"/>
                  <a:gd name="connsiteX3-7" fmla="*/ 0 w 2520280"/>
                  <a:gd name="connsiteY3-8" fmla="*/ 1872208 h 1872208"/>
                  <a:gd name="connsiteX4-9" fmla="*/ 0 w 2520280"/>
                  <a:gd name="connsiteY4-10" fmla="*/ 1584176 h 1872208"/>
                  <a:gd name="connsiteX5-11" fmla="*/ 0 w 2520280"/>
                  <a:gd name="connsiteY5-12" fmla="*/ 0 h 1872208"/>
                  <a:gd name="connsiteX6-13" fmla="*/ 2520280 w 2520280"/>
                  <a:gd name="connsiteY6-14" fmla="*/ 0 h 1872208"/>
                  <a:gd name="connsiteX7-15" fmla="*/ 0 w 2520280"/>
                  <a:gd name="connsiteY7-16" fmla="*/ 0 h 1872208"/>
                  <a:gd name="connsiteX0-17" fmla="*/ 0 w 2520280"/>
                  <a:gd name="connsiteY0-18" fmla="*/ 1872208 h 1872208"/>
                  <a:gd name="connsiteX1-19" fmla="*/ 2520280 w 2520280"/>
                  <a:gd name="connsiteY1-20" fmla="*/ 1584176 h 1872208"/>
                  <a:gd name="connsiteX2-21" fmla="*/ 2520280 w 2520280"/>
                  <a:gd name="connsiteY2-22" fmla="*/ 1872208 h 1872208"/>
                  <a:gd name="connsiteX3-23" fmla="*/ 0 w 2520280"/>
                  <a:gd name="connsiteY3-24" fmla="*/ 1872208 h 1872208"/>
                  <a:gd name="connsiteX4-25" fmla="*/ 0 w 2520280"/>
                  <a:gd name="connsiteY4-26" fmla="*/ 0 h 1872208"/>
                  <a:gd name="connsiteX5-27" fmla="*/ 2520280 w 2520280"/>
                  <a:gd name="connsiteY5-28" fmla="*/ 0 h 1872208"/>
                  <a:gd name="connsiteX6-29" fmla="*/ 0 w 2520280"/>
                  <a:gd name="connsiteY6-30" fmla="*/ 0 h 1872208"/>
                  <a:gd name="connsiteX0-31" fmla="*/ 0 w 2520280"/>
                  <a:gd name="connsiteY0-32" fmla="*/ 1872208 h 1872208"/>
                  <a:gd name="connsiteX1-33" fmla="*/ 2520280 w 2520280"/>
                  <a:gd name="connsiteY1-34" fmla="*/ 1872208 h 1872208"/>
                  <a:gd name="connsiteX2-35" fmla="*/ 0 w 2520280"/>
                  <a:gd name="connsiteY2-36" fmla="*/ 1872208 h 1872208"/>
                  <a:gd name="connsiteX3-37" fmla="*/ 0 w 2520280"/>
                  <a:gd name="connsiteY3-38" fmla="*/ 0 h 1872208"/>
                  <a:gd name="connsiteX4-39" fmla="*/ 2520280 w 2520280"/>
                  <a:gd name="connsiteY4-40" fmla="*/ 0 h 1872208"/>
                  <a:gd name="connsiteX5-41" fmla="*/ 0 w 2520280"/>
                  <a:gd name="connsiteY5-42" fmla="*/ 0 h 1872208"/>
                  <a:gd name="connsiteX0-43" fmla="*/ 0 w 2520280"/>
                  <a:gd name="connsiteY0-44" fmla="*/ 1872208 h 1872208"/>
                  <a:gd name="connsiteX1-45" fmla="*/ 2520280 w 2520280"/>
                  <a:gd name="connsiteY1-46" fmla="*/ 1872208 h 1872208"/>
                  <a:gd name="connsiteX2-47" fmla="*/ 0 w 2520280"/>
                  <a:gd name="connsiteY2-48" fmla="*/ 1872208 h 1872208"/>
                  <a:gd name="connsiteX3-49" fmla="*/ 0 w 2520280"/>
                  <a:gd name="connsiteY3-50" fmla="*/ 0 h 1872208"/>
                  <a:gd name="connsiteX4-51" fmla="*/ 34255 w 2520280"/>
                  <a:gd name="connsiteY4-52" fmla="*/ 0 h 1872208"/>
                  <a:gd name="connsiteX5-53" fmla="*/ 0 w 2520280"/>
                  <a:gd name="connsiteY5-54" fmla="*/ 0 h 1872208"/>
                  <a:gd name="connsiteX0-55" fmla="*/ 0 w 2520280"/>
                  <a:gd name="connsiteY0-56" fmla="*/ 1872208 h 1872208"/>
                  <a:gd name="connsiteX1-57" fmla="*/ 2520280 w 2520280"/>
                  <a:gd name="connsiteY1-58" fmla="*/ 1872208 h 1872208"/>
                  <a:gd name="connsiteX2-59" fmla="*/ 0 w 2520280"/>
                  <a:gd name="connsiteY2-60" fmla="*/ 1872208 h 1872208"/>
                  <a:gd name="connsiteX3-61" fmla="*/ 0 w 2520280"/>
                  <a:gd name="connsiteY3-62" fmla="*/ 0 h 1872208"/>
                  <a:gd name="connsiteX4-63" fmla="*/ 917 w 2520280"/>
                  <a:gd name="connsiteY4-64" fmla="*/ 6036 h 1872208"/>
                  <a:gd name="connsiteX5-65" fmla="*/ 0 w 2520280"/>
                  <a:gd name="connsiteY5-66" fmla="*/ 0 h 1872208"/>
                  <a:gd name="connsiteX0-67" fmla="*/ 0 w 2520280"/>
                  <a:gd name="connsiteY0-68" fmla="*/ 1890314 h 1890314"/>
                  <a:gd name="connsiteX1-69" fmla="*/ 2520280 w 2520280"/>
                  <a:gd name="connsiteY1-70" fmla="*/ 1890314 h 1890314"/>
                  <a:gd name="connsiteX2-71" fmla="*/ 0 w 2520280"/>
                  <a:gd name="connsiteY2-72" fmla="*/ 1890314 h 1890314"/>
                  <a:gd name="connsiteX3-73" fmla="*/ 0 w 2520280"/>
                  <a:gd name="connsiteY3-74" fmla="*/ 18106 h 1890314"/>
                  <a:gd name="connsiteX4-75" fmla="*/ 53304 w 2520280"/>
                  <a:gd name="connsiteY4-76" fmla="*/ 0 h 1890314"/>
                  <a:gd name="connsiteX5-77" fmla="*/ 0 w 2520280"/>
                  <a:gd name="connsiteY5-78" fmla="*/ 18106 h 1890314"/>
                  <a:gd name="connsiteX0-79" fmla="*/ 0 w 2520280"/>
                  <a:gd name="connsiteY0-80" fmla="*/ 1872208 h 1872208"/>
                  <a:gd name="connsiteX1-81" fmla="*/ 2520280 w 2520280"/>
                  <a:gd name="connsiteY1-82" fmla="*/ 1872208 h 1872208"/>
                  <a:gd name="connsiteX2-83" fmla="*/ 0 w 2520280"/>
                  <a:gd name="connsiteY2-84" fmla="*/ 1872208 h 1872208"/>
                  <a:gd name="connsiteX3-85" fmla="*/ 0 w 2520280"/>
                  <a:gd name="connsiteY3-86" fmla="*/ 0 h 1872208"/>
                  <a:gd name="connsiteX4-87" fmla="*/ 916 w 2520280"/>
                  <a:gd name="connsiteY4-88" fmla="*/ 0 h 1872208"/>
                  <a:gd name="connsiteX5-89" fmla="*/ 0 w 2520280"/>
                  <a:gd name="connsiteY5-90" fmla="*/ 0 h 1872208"/>
                </a:gdLst>
                <a:ahLst/>
                <a:cxnLst>
                  <a:cxn ang="0">
                    <a:pos x="connsiteX0-79" y="connsiteY0-80"/>
                  </a:cxn>
                  <a:cxn ang="0">
                    <a:pos x="connsiteX1-81" y="connsiteY1-82"/>
                  </a:cxn>
                  <a:cxn ang="0">
                    <a:pos x="connsiteX2-83" y="connsiteY2-84"/>
                  </a:cxn>
                  <a:cxn ang="0">
                    <a:pos x="connsiteX3-85" y="connsiteY3-86"/>
                  </a:cxn>
                  <a:cxn ang="0">
                    <a:pos x="connsiteX4-87" y="connsiteY4-88"/>
                  </a:cxn>
                  <a:cxn ang="0">
                    <a:pos x="connsiteX5-89" y="connsiteY5-90"/>
                  </a:cxn>
                </a:cxnLst>
                <a:rect l="l" t="t" r="r" b="b"/>
                <a:pathLst>
                  <a:path w="2520280" h="1872208">
                    <a:moveTo>
                      <a:pt x="0" y="1872208"/>
                    </a:moveTo>
                    <a:lnTo>
                      <a:pt x="2520280" y="1872208"/>
                    </a:lnTo>
                    <a:lnTo>
                      <a:pt x="0" y="1872208"/>
                    </a:lnTo>
                    <a:close/>
                    <a:moveTo>
                      <a:pt x="0" y="0"/>
                    </a:moveTo>
                    <a:lnTo>
                      <a:pt x="91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sq" cmpd="sng" algn="ctr">
                <a:noFill/>
                <a:prstDash val="solid"/>
                <a:bevel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spAutoFit/>
              </a:bodyPr>
              <a:lstStyle/>
              <a:p>
                <a:r>
                  <a:rPr lang="zh-CN" altLang="en-US" sz="40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医保电子凭证使用激活说明</a:t>
                </a:r>
                <a:endPara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836505" y="4306077"/>
                <a:ext cx="3416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>
                    <a:solidFill>
                      <a:schemeClr val="bg1"/>
                    </a:solidFill>
                    <a:latin typeface="Source Han Sans SC Light" panose="020B0300000000000000" pitchFamily="34" charset="-128"/>
                    <a:ea typeface="Source Han Sans SC Light" panose="020B0300000000000000" pitchFamily="34" charset="-128"/>
                  </a:rPr>
                  <a:t>功能介绍、使用场景、激活方式</a:t>
                </a: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74721" y="2860768"/>
              <a:ext cx="2888151" cy="1354217"/>
            </a:xfrm>
            <a:prstGeom prst="rect">
              <a:avLst/>
            </a:prstGeom>
            <a:noFill/>
            <a:ln w="3175" cap="sq" cmpd="sng" algn="ctr">
              <a:noFill/>
              <a:prstDash val="solid"/>
              <a:beve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>
                <a:defRPr sz="4000" b="1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8800" dirty="0"/>
                <a:t>Part1</a:t>
              </a:r>
              <a:endParaRPr lang="zh-CN" altLang="en-US" sz="8800" dirty="0"/>
            </a:p>
          </p:txBody>
        </p:sp>
        <p:cxnSp>
          <p:nvCxnSpPr>
            <p:cNvPr id="6" name="直线连接符 5"/>
            <p:cNvCxnSpPr/>
            <p:nvPr/>
          </p:nvCxnSpPr>
          <p:spPr>
            <a:xfrm>
              <a:off x="4209659" y="3161371"/>
              <a:ext cx="0" cy="79173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48640" y="300321"/>
            <a:ext cx="4834332" cy="646331"/>
            <a:chOff x="256032" y="154017"/>
            <a:chExt cx="4834332" cy="646331"/>
          </a:xfrm>
        </p:grpSpPr>
        <p:sp>
          <p:nvSpPr>
            <p:cNvPr id="4" name="文本框 3"/>
            <p:cNvSpPr txBox="1"/>
            <p:nvPr/>
          </p:nvSpPr>
          <p:spPr>
            <a:xfrm>
              <a:off x="1199555" y="154017"/>
              <a:ext cx="38908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医保电子凭证介绍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5" name="平行四边形 14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平行四边形 16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1" t="3428" b="14540"/>
          <a:stretch>
            <a:fillRect/>
          </a:stretch>
        </p:blipFill>
        <p:spPr>
          <a:xfrm>
            <a:off x="8377227" y="1562615"/>
            <a:ext cx="3814773" cy="404864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3265" y="1562615"/>
            <a:ext cx="8211961" cy="4540538"/>
            <a:chOff x="53265" y="1562615"/>
            <a:chExt cx="8211961" cy="4540538"/>
          </a:xfrm>
        </p:grpSpPr>
        <p:sp>
          <p:nvSpPr>
            <p:cNvPr id="9" name="文本框 8"/>
            <p:cNvSpPr txBox="1"/>
            <p:nvPr/>
          </p:nvSpPr>
          <p:spPr>
            <a:xfrm>
              <a:off x="53265" y="1562615"/>
              <a:ext cx="8211961" cy="4540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 sz="2800" spc="13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医保电子凭证是参保人的医保电子身份凭证，可</a:t>
              </a:r>
              <a:r>
                <a:rPr lang="zh-CN" altLang="en-US" sz="2800" b="1" spc="13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实现无卡就医购药</a:t>
              </a:r>
              <a:r>
                <a:rPr lang="zh-CN" altLang="en-US" sz="2800" spc="13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。</a:t>
              </a:r>
            </a:p>
            <a:p>
              <a:pPr indent="457200">
                <a:lnSpc>
                  <a:spcPct val="150000"/>
                </a:lnSpc>
              </a:pPr>
              <a:r>
                <a:rPr lang="zh-CN" altLang="en-US" sz="2800" spc="13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基于医保电子凭证可提供给参保人各类医保服务，包括线上医保账户查询，“医保个人账户近亲属共济”等服务。</a:t>
              </a:r>
              <a:endParaRPr lang="en-US" altLang="zh-CN" sz="2800" spc="13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  <a:p>
              <a:pPr indent="457200">
                <a:lnSpc>
                  <a:spcPct val="150000"/>
                </a:lnSpc>
              </a:pPr>
              <a:r>
                <a:rPr lang="zh-CN" altLang="en-US" sz="2800" spc="13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医保电子凭证可以支持全省</a:t>
              </a:r>
              <a:r>
                <a:rPr lang="zh-CN" altLang="en-US" sz="2800" b="1" spc="13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异地医保个账通刷</a:t>
              </a:r>
              <a:r>
                <a:rPr lang="zh-CN" altLang="en-US" sz="2800" spc="13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，未来可实现“跨省”医保个帐通刷。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293810" y="1917729"/>
              <a:ext cx="109854" cy="109854"/>
            </a:xfrm>
            <a:prstGeom prst="ellipse">
              <a:avLst/>
            </a:prstGeom>
            <a:solidFill>
              <a:srgbClr val="EA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293810" y="3195544"/>
              <a:ext cx="109854" cy="109854"/>
            </a:xfrm>
            <a:prstGeom prst="ellipse">
              <a:avLst/>
            </a:prstGeom>
            <a:solidFill>
              <a:srgbClr val="EA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293810" y="5120473"/>
              <a:ext cx="109854" cy="109854"/>
            </a:xfrm>
            <a:prstGeom prst="ellipse">
              <a:avLst/>
            </a:prstGeom>
            <a:solidFill>
              <a:srgbClr val="EA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48640" y="300321"/>
            <a:ext cx="7591497" cy="646331"/>
            <a:chOff x="256032" y="154017"/>
            <a:chExt cx="7591497" cy="646331"/>
          </a:xfrm>
        </p:grpSpPr>
        <p:sp>
          <p:nvSpPr>
            <p:cNvPr id="4" name="文本框 3"/>
            <p:cNvSpPr txBox="1"/>
            <p:nvPr/>
          </p:nvSpPr>
          <p:spPr>
            <a:xfrm>
              <a:off x="1199555" y="154017"/>
              <a:ext cx="6647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【</a:t>
              </a:r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微信</a:t>
              </a:r>
              <a:r>
                <a:rPr kumimoji="1" lang="en-US" altLang="zh-CN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】</a:t>
              </a:r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医保电子凭证激活方式</a:t>
              </a:r>
              <a:endParaRPr kumimoji="1" lang="en-US" altLang="zh-CN" sz="3600" dirty="0">
                <a:solidFill>
                  <a:srgbClr val="133570"/>
                </a:solidFill>
                <a:latin typeface="FontName" panose="02010600010101010101" pitchFamily="2" charset="-122"/>
                <a:ea typeface="FontName" panose="02010600010101010101" pitchFamily="2" charset="-122"/>
                <a:cs typeface="Alibaba PuHuiTi" pitchFamily="18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5" name="平行四边形 14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平行四边形 16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426719" y="1029480"/>
            <a:ext cx="1133856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zh-CN" altLang="en-US" sz="3200" dirty="0">
                <a:latin typeface="新宋体" panose="02010609030101010101" charset="-122"/>
                <a:ea typeface="新宋体" panose="02010609030101010101" charset="-122"/>
                <a:cs typeface="宋体-简" panose="02010800040101010101" charset="-122"/>
                <a:sym typeface="+mn-ea"/>
              </a:rPr>
              <a:t>扫描下列二维码激活医保电子凭证，已经激活过的扫码可进入医保电子凭证页面。</a:t>
            </a:r>
            <a:r>
              <a:rPr lang="zh-CN" altLang="en-US" sz="32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宋体-简" panose="02010800040101010101" charset="-122"/>
                <a:sym typeface="+mn-ea"/>
              </a:rPr>
              <a:t>激活步骤如下：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719" y="2309262"/>
            <a:ext cx="4061637" cy="406163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552151" y="2102270"/>
            <a:ext cx="750517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US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1</a:t>
            </a:r>
            <a:r>
              <a:rPr lang="zh-CN" altLang="en-US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、扫码进入后，选择自己的参保地，进入激活界面。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US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2</a:t>
            </a:r>
            <a:r>
              <a:rPr lang="zh-CN" altLang="en-US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、根据手机提示进行操作，然后输入微信支付密码验证身份。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US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3</a:t>
            </a:r>
            <a:r>
              <a:rPr lang="zh-CN" altLang="en-US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、验证身份后，点击立即激活，进行人脸识别认证。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US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4</a:t>
            </a:r>
            <a:r>
              <a:rPr lang="zh-CN" altLang="en-US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、认证完成后，激活成功。在微信</a:t>
            </a:r>
            <a:r>
              <a:rPr lang="en-US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-</a:t>
            </a:r>
            <a:r>
              <a:rPr lang="zh-CN" altLang="en-US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我</a:t>
            </a:r>
            <a:r>
              <a:rPr lang="en-US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-</a:t>
            </a:r>
            <a:r>
              <a:rPr lang="zh-CN" altLang="en-US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卡包</a:t>
            </a:r>
            <a:r>
              <a:rPr lang="en-US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-</a:t>
            </a:r>
            <a:r>
              <a:rPr lang="zh-CN" altLang="en-US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票证中，点击立即使用，第一次使用时需要设置</a:t>
            </a:r>
            <a:r>
              <a:rPr lang="en-US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6</a:t>
            </a:r>
            <a:r>
              <a:rPr lang="zh-CN" altLang="en-US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位数字密码。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48640" y="300321"/>
            <a:ext cx="10823151" cy="646331"/>
            <a:chOff x="256032" y="154017"/>
            <a:chExt cx="10823151" cy="646331"/>
          </a:xfrm>
        </p:grpSpPr>
        <p:sp>
          <p:nvSpPr>
            <p:cNvPr id="4" name="文本框 3"/>
            <p:cNvSpPr txBox="1"/>
            <p:nvPr/>
          </p:nvSpPr>
          <p:spPr>
            <a:xfrm>
              <a:off x="1199555" y="154017"/>
              <a:ext cx="98796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微信激活后如何找到电子凭证二维码进行结算？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5" name="平行四边形 14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平行四边形 16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237731" y="1144023"/>
            <a:ext cx="7334426" cy="541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</a:t>
            </a:r>
            <a:r>
              <a:rPr lang="en-US" altLang="zh-CN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1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）微信扫描激活二维码出示医保电子凭证二维码使用。</a:t>
            </a:r>
          </a:p>
          <a:p>
            <a:pPr indent="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</a:t>
            </a:r>
            <a:r>
              <a:rPr lang="en-US" altLang="zh-CN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2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）微信</a:t>
            </a:r>
            <a:r>
              <a:rPr lang="en-US" altLang="zh-CN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---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支付</a:t>
            </a:r>
            <a:r>
              <a:rPr lang="en-US" altLang="zh-CN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---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医疗健康首页，点击“刷码支付”进行使用。</a:t>
            </a:r>
          </a:p>
          <a:p>
            <a:pPr indent="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</a:t>
            </a:r>
            <a:r>
              <a:rPr lang="en-US" altLang="zh-CN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3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）微信</a:t>
            </a:r>
            <a:r>
              <a:rPr lang="en-US" altLang="zh-CN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---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发现</a:t>
            </a:r>
            <a:r>
              <a:rPr lang="en-US" altLang="zh-CN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---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小程序</a:t>
            </a:r>
            <a:r>
              <a:rPr lang="en-US" altLang="zh-CN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---</a:t>
            </a:r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我的医保凭证进行使用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0713" y="946652"/>
            <a:ext cx="2984016" cy="58146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48640" y="300321"/>
            <a:ext cx="8053162" cy="646331"/>
            <a:chOff x="256032" y="154017"/>
            <a:chExt cx="8053162" cy="646331"/>
          </a:xfrm>
        </p:grpSpPr>
        <p:sp>
          <p:nvSpPr>
            <p:cNvPr id="4" name="文本框 3"/>
            <p:cNvSpPr txBox="1"/>
            <p:nvPr/>
          </p:nvSpPr>
          <p:spPr>
            <a:xfrm>
              <a:off x="1199555" y="154017"/>
              <a:ext cx="7109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支付宝如何激活领取医保电子凭证</a:t>
              </a:r>
              <a:endParaRPr kumimoji="1" lang="en-US" altLang="zh-CN" sz="3600" dirty="0">
                <a:solidFill>
                  <a:srgbClr val="133570"/>
                </a:solidFill>
                <a:latin typeface="FontName" panose="02010600010101010101" pitchFamily="2" charset="-122"/>
                <a:ea typeface="FontName" panose="02010600010101010101" pitchFamily="2" charset="-122"/>
                <a:cs typeface="Alibaba PuHuiTi" pitchFamily="18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5" name="平行四边形 14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平行四边形 16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548640" y="2730435"/>
            <a:ext cx="5283629" cy="212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3600" b="1" dirty="0">
                <a:latin typeface="新宋体" panose="02010609030101010101" charset="-122"/>
                <a:ea typeface="新宋体" panose="02010609030101010101" charset="-122"/>
                <a:cs typeface="宋体-简" panose="02010800040101010101" charset="-122"/>
                <a:sym typeface="+mn-ea"/>
              </a:rPr>
              <a:t>打开支付宝扫描二维码</a:t>
            </a:r>
            <a:endParaRPr lang="en-US" altLang="zh-CN" sz="3600" b="1" dirty="0">
              <a:latin typeface="新宋体" panose="02010609030101010101" charset="-122"/>
              <a:ea typeface="新宋体" panose="02010609030101010101" charset="-122"/>
              <a:cs typeface="宋体-简" panose="02010800040101010101" charset="-122"/>
              <a:sym typeface="+mn-ea"/>
            </a:endParaRPr>
          </a:p>
          <a:p>
            <a:pPr indent="0" algn="ctr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3600" b="1" dirty="0">
                <a:latin typeface="新宋体" panose="02010609030101010101" charset="-122"/>
                <a:ea typeface="新宋体" panose="02010609030101010101" charset="-122"/>
                <a:cs typeface="宋体-简" panose="02010800040101010101" charset="-122"/>
                <a:sym typeface="+mn-ea"/>
              </a:rPr>
              <a:t>激活医保电子凭证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81829" y="1417532"/>
            <a:ext cx="4639945" cy="46399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48640" y="300321"/>
            <a:ext cx="10092181" cy="646331"/>
            <a:chOff x="256032" y="154017"/>
            <a:chExt cx="10092181" cy="646331"/>
          </a:xfrm>
        </p:grpSpPr>
        <p:sp>
          <p:nvSpPr>
            <p:cNvPr id="4" name="文本框 3"/>
            <p:cNvSpPr txBox="1"/>
            <p:nvPr/>
          </p:nvSpPr>
          <p:spPr>
            <a:xfrm>
              <a:off x="1199555" y="154017"/>
              <a:ext cx="91486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solidFill>
                    <a:srgbClr val="133570"/>
                  </a:solidFill>
                  <a:latin typeface="FontName" panose="02010600010101010101" pitchFamily="2" charset="-122"/>
                  <a:ea typeface="FontName" panose="02010600010101010101" pitchFamily="2" charset="-122"/>
                  <a:cs typeface="Alibaba PuHuiTi" pitchFamily="18" charset="-122"/>
                </a:rPr>
                <a:t>如何给老人和小孩等激活领取医保电子凭证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6032" y="325639"/>
              <a:ext cx="952816" cy="376238"/>
              <a:chOff x="0" y="296862"/>
              <a:chExt cx="952816" cy="376238"/>
            </a:xfrm>
          </p:grpSpPr>
          <p:sp>
            <p:nvSpPr>
              <p:cNvPr id="15" name="平行四边形 14"/>
              <p:cNvSpPr/>
              <p:nvPr/>
            </p:nvSpPr>
            <p:spPr>
              <a:xfrm>
                <a:off x="0" y="296863"/>
                <a:ext cx="500395" cy="376237"/>
              </a:xfrm>
              <a:prstGeom prst="parallelogram">
                <a:avLst/>
              </a:prstGeom>
              <a:solidFill>
                <a:srgbClr val="133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rgbClr val="133570"/>
                  </a:solidFill>
                </a:endParaRPr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>
                <a:off x="452421" y="296863"/>
                <a:ext cx="311813" cy="376237"/>
              </a:xfrm>
              <a:prstGeom prst="parallelogram">
                <a:avLst>
                  <a:gd name="adj" fmla="val 30091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rgbClr val="133570"/>
                  </a:solidFill>
                </a:endParaRPr>
              </a:p>
            </p:txBody>
          </p:sp>
          <p:sp>
            <p:nvSpPr>
              <p:cNvPr id="17" name="平行四边形 16"/>
              <p:cNvSpPr/>
              <p:nvPr/>
            </p:nvSpPr>
            <p:spPr>
              <a:xfrm>
                <a:off x="716260" y="296862"/>
                <a:ext cx="236556" cy="376237"/>
              </a:xfrm>
              <a:prstGeom prst="parallelogram">
                <a:avLst>
                  <a:gd name="adj" fmla="val 38526"/>
                </a:avLst>
              </a:prstGeom>
              <a:solidFill>
                <a:srgbClr val="EA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rgbClr val="133570"/>
                  </a:solidFill>
                </a:endParaRPr>
              </a:p>
            </p:txBody>
          </p:sp>
        </p:grpSp>
      </p:grpSp>
      <p:pic>
        <p:nvPicPr>
          <p:cNvPr id="21" name="图片 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378590" y="946652"/>
            <a:ext cx="2788744" cy="5879851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506110" y="1309659"/>
            <a:ext cx="7659695" cy="540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</a:pPr>
            <a:r>
              <a:rPr lang="zh-CN" altLang="en-US" sz="3600" dirty="0">
                <a:solidFill>
                  <a:srgbClr val="00206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第一步：</a:t>
            </a:r>
            <a:r>
              <a:rPr lang="zh-CN" altLang="en-US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手机应用商城搜索</a:t>
            </a:r>
            <a:r>
              <a:rPr lang="zh-CN" altLang="en-US" sz="36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“国家医保服务平台”APP</a:t>
            </a:r>
            <a:r>
              <a:rPr lang="zh-CN" altLang="en-US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，下载安装。</a:t>
            </a:r>
            <a:endParaRPr lang="en-US" altLang="zh-CN" sz="3600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</a:pPr>
            <a:endParaRPr lang="zh-CN" altLang="en-US" sz="3600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</a:pPr>
            <a:r>
              <a:rPr lang="zh-CN" altLang="en-US" sz="3600" dirty="0">
                <a:solidFill>
                  <a:srgbClr val="13357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第二步：</a:t>
            </a:r>
            <a:r>
              <a:rPr lang="zh-CN" altLang="en-US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点击右上角</a:t>
            </a:r>
            <a:r>
              <a:rPr lang="zh-CN" altLang="en-US" sz="36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“立即注册”</a:t>
            </a:r>
            <a:r>
              <a:rPr lang="zh-CN" altLang="en-US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—录入身份信息并通过人脸识别进行身份认证—点击</a:t>
            </a:r>
            <a:r>
              <a:rPr lang="zh-CN" altLang="en-US" sz="36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“医保电子凭证”</a:t>
            </a:r>
            <a:r>
              <a:rPr lang="zh-CN" altLang="en-US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—选择</a:t>
            </a:r>
            <a:r>
              <a:rPr lang="zh-CN" altLang="en-US" sz="36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“参保地”</a:t>
            </a:r>
            <a:r>
              <a:rPr lang="zh-CN" altLang="en-US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</a:t>
            </a:r>
            <a:r>
              <a:rPr lang="zh-CN" altLang="en-US" sz="36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“立即激活”</a:t>
            </a:r>
            <a:r>
              <a:rPr lang="zh-CN" altLang="en-US" sz="36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宽屏</PresentationFormat>
  <Paragraphs>76</Paragraphs>
  <Slides>21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Alibaba PuHuiTi</vt:lpstr>
      <vt:lpstr>FontName</vt:lpstr>
      <vt:lpstr>Source Han Sans SC Light</vt:lpstr>
      <vt:lpstr>Source Han Sans SC Regular</vt:lpstr>
      <vt:lpstr>等线</vt:lpstr>
      <vt:lpstr>等线 Light</vt:lpstr>
      <vt:lpstr>华文细黑</vt:lpstr>
      <vt:lpstr>宋体-简</vt:lpstr>
      <vt:lpstr>微软雅黑</vt:lpstr>
      <vt:lpstr>新宋体</vt:lpstr>
      <vt:lpstr>幼圆</vt:lpstr>
      <vt:lpstr>Arial</vt:lpstr>
      <vt:lpstr>Office 主题​​</vt:lpstr>
      <vt:lpstr>青岛医保电子凭证激活推广培训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山东省医保电子凭证培训</dc:title>
  <dc:creator>8553</dc:creator>
  <cp:lastModifiedBy>Administrator</cp:lastModifiedBy>
  <cp:revision>11</cp:revision>
  <dcterms:created xsi:type="dcterms:W3CDTF">2021-09-23T07:54:00Z</dcterms:created>
  <dcterms:modified xsi:type="dcterms:W3CDTF">2021-11-16T07:28:29Z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7504680FA2804EB68B99FD500CF3C842</vt:lpwstr>
  </property>
</Properties>
</file>